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7" r:id="rId1"/>
  </p:sldMasterIdLst>
  <p:sldIdLst>
    <p:sldId id="276" r:id="rId2"/>
    <p:sldId id="27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71" r:id="rId13"/>
    <p:sldId id="272" r:id="rId14"/>
    <p:sldId id="273" r:id="rId15"/>
    <p:sldId id="274" r:id="rId16"/>
    <p:sldId id="268" r:id="rId17"/>
    <p:sldId id="269" r:id="rId18"/>
    <p:sldId id="27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5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D1BFB-0905-4DBB-9938-E105EDDF591F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2E6F361B-9EBA-45D7-A274-F8E97E406D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9447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D1BFB-0905-4DBB-9938-E105EDDF591F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F361B-9EBA-45D7-A274-F8E97E406D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4008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D1BFB-0905-4DBB-9938-E105EDDF591F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2E6F361B-9EBA-45D7-A274-F8E97E406D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7337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D1BFB-0905-4DBB-9938-E105EDDF591F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2E6F361B-9EBA-45D7-A274-F8E97E406D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5403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D1BFB-0905-4DBB-9938-E105EDDF591F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2E6F361B-9EBA-45D7-A274-F8E97E406D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4725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D1BFB-0905-4DBB-9938-E105EDDF591F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F361B-9EBA-45D7-A274-F8E97E406D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9338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D1BFB-0905-4DBB-9938-E105EDDF591F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F361B-9EBA-45D7-A274-F8E97E406D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4219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D1BFB-0905-4DBB-9938-E105EDDF591F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F361B-9EBA-45D7-A274-F8E97E406D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1654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D1BFB-0905-4DBB-9938-E105EDDF591F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E6F361B-9EBA-45D7-A274-F8E97E406D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2555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D1BFB-0905-4DBB-9938-E105EDDF591F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2E6F361B-9EBA-45D7-A274-F8E97E406D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0020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D1BFB-0905-4DBB-9938-E105EDDF591F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2E6F361B-9EBA-45D7-A274-F8E97E406D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021020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D1BFB-0905-4DBB-9938-E105EDDF591F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E6F361B-9EBA-45D7-A274-F8E97E406D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2266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D1BFB-0905-4DBB-9938-E105EDDF591F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E6F361B-9EBA-45D7-A274-F8E97E406D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419085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D1BFB-0905-4DBB-9938-E105EDDF591F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E6F361B-9EBA-45D7-A274-F8E97E406D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6676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D1BFB-0905-4DBB-9938-E105EDDF591F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F361B-9EBA-45D7-A274-F8E97E406D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63133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D1BFB-0905-4DBB-9938-E105EDDF591F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F361B-9EBA-45D7-A274-F8E97E406D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1762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D1BFB-0905-4DBB-9938-E105EDDF591F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E6F361B-9EBA-45D7-A274-F8E97E406D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2494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8" r:id="rId1"/>
    <p:sldLayoutId id="2147484099" r:id="rId2"/>
    <p:sldLayoutId id="2147484100" r:id="rId3"/>
    <p:sldLayoutId id="2147484101" r:id="rId4"/>
    <p:sldLayoutId id="2147484102" r:id="rId5"/>
    <p:sldLayoutId id="2147484103" r:id="rId6"/>
    <p:sldLayoutId id="2147484104" r:id="rId7"/>
    <p:sldLayoutId id="2147484105" r:id="rId8"/>
    <p:sldLayoutId id="2147484106" r:id="rId9"/>
    <p:sldLayoutId id="2147484107" r:id="rId10"/>
    <p:sldLayoutId id="2147484108" r:id="rId11"/>
    <p:sldLayoutId id="2147484109" r:id="rId12"/>
    <p:sldLayoutId id="2147484110" r:id="rId13"/>
    <p:sldLayoutId id="2147484111" r:id="rId14"/>
    <p:sldLayoutId id="2147484112" r:id="rId15"/>
    <p:sldLayoutId id="214748411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9672" y="764704"/>
            <a:ext cx="7272808" cy="468052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/>
              <a:t>     Перед вами громада — русский язык! Наслаждение глубокое зовет вас, наслаждение погрузиться во всю неизмеримость его и изловить чудные законы его... </a:t>
            </a:r>
            <a:br>
              <a:rPr lang="ru-RU" b="1" dirty="0" smtClean="0"/>
            </a:br>
            <a:r>
              <a:rPr lang="ru-RU" b="1" dirty="0" smtClean="0"/>
              <a:t>   </a:t>
            </a:r>
            <a:br>
              <a:rPr lang="ru-RU" b="1" dirty="0" smtClean="0"/>
            </a:br>
            <a:r>
              <a:rPr lang="ru-RU" b="1" dirty="0"/>
              <a:t> </a:t>
            </a:r>
            <a:r>
              <a:rPr lang="ru-RU" b="1" dirty="0" smtClean="0"/>
              <a:t>                                Н.В. Гоголь </a:t>
            </a:r>
          </a:p>
        </p:txBody>
      </p:sp>
    </p:spTree>
    <p:extLst>
      <p:ext uri="{BB962C8B-B14F-4D97-AF65-F5344CB8AC3E}">
        <p14:creationId xmlns:p14="http://schemas.microsoft.com/office/powerpoint/2010/main" xmlns="" val="353470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9672" y="764704"/>
            <a:ext cx="7272808" cy="468052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     </a:t>
            </a:r>
            <a:r>
              <a:rPr lang="ru-RU" sz="4800" b="1" dirty="0" smtClean="0"/>
              <a:t>П</a:t>
            </a:r>
            <a:r>
              <a:rPr lang="ru-RU" sz="4800" b="1" dirty="0" smtClean="0"/>
              <a:t>овторение </a:t>
            </a:r>
            <a:r>
              <a:rPr lang="ru-RU" sz="4800" b="1" dirty="0" smtClean="0"/>
              <a:t>по теме “</a:t>
            </a:r>
            <a:r>
              <a:rPr lang="ru-RU" sz="4800" b="1" dirty="0" err="1" smtClean="0"/>
              <a:t>Морфемика</a:t>
            </a:r>
            <a:r>
              <a:rPr lang="ru-RU" sz="4800" b="1" dirty="0" smtClean="0"/>
              <a:t> и словообразование»</a:t>
            </a:r>
            <a:endParaRPr lang="ru-RU" sz="48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53470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1844824"/>
            <a:ext cx="6624736" cy="3384376"/>
          </a:xfrm>
        </p:spPr>
        <p:txBody>
          <a:bodyPr>
            <a:normAutofit/>
          </a:bodyPr>
          <a:lstStyle/>
          <a:p>
            <a:pPr algn="l"/>
            <a:r>
              <a:rPr lang="ru-RU" sz="4800" dirty="0" smtClean="0"/>
              <a:t>…, …, …, …, … - это значимые части слова.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342822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1556792"/>
            <a:ext cx="6624736" cy="3528392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/>
              <a:t>Приставка </a:t>
            </a:r>
            <a:r>
              <a:rPr lang="ru-RU" dirty="0" smtClean="0"/>
              <a:t>- значимая часть слова, которая находится перед корнем и обычно служит для образования новых слов.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77497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1340768"/>
            <a:ext cx="6491064" cy="3456384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/>
              <a:t>Корень </a:t>
            </a:r>
            <a:r>
              <a:rPr lang="ru-RU" dirty="0" smtClean="0"/>
              <a:t>— это главная значимая часть слова, в которой заключено общее значение всех однокоренных слов.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210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980728"/>
            <a:ext cx="6491064" cy="3456384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/>
              <a:t>Суффикс</a:t>
            </a:r>
            <a:r>
              <a:rPr lang="ru-RU" dirty="0" smtClean="0"/>
              <a:t> – значимая часть слова, которая стоит после корня и обычно служит для образования новых слов.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8351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980728"/>
            <a:ext cx="6275040" cy="4104456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/>
              <a:t>Окончание </a:t>
            </a:r>
            <a:r>
              <a:rPr lang="ru-RU" dirty="0" smtClean="0"/>
              <a:t>– изменяемая часть слова, которая служит для  </a:t>
            </a:r>
            <a:br>
              <a:rPr lang="ru-RU" dirty="0" smtClean="0"/>
            </a:br>
            <a:r>
              <a:rPr lang="ru-RU" dirty="0" smtClean="0"/>
              <a:t>образования разных форм одного и того же слова.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8841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908720"/>
            <a:ext cx="6491064" cy="396044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/>
              <a:t>Основа</a:t>
            </a:r>
            <a:r>
              <a:rPr lang="ru-RU" dirty="0" smtClean="0"/>
              <a:t> </a:t>
            </a:r>
            <a:r>
              <a:rPr lang="ru-RU" b="1" dirty="0" smtClean="0"/>
              <a:t>изменяемого слова </a:t>
            </a:r>
            <a:r>
              <a:rPr lang="ru-RU" dirty="0" smtClean="0"/>
              <a:t>– это часть слова без окончания.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Основа неизменяемого  </a:t>
            </a:r>
            <a:br>
              <a:rPr lang="ru-RU" b="1" dirty="0" smtClean="0"/>
            </a:br>
            <a:r>
              <a:rPr lang="ru-RU" b="1" dirty="0" smtClean="0"/>
              <a:t>слова </a:t>
            </a:r>
            <a:r>
              <a:rPr lang="ru-RU" dirty="0" smtClean="0"/>
              <a:t>– всё слово.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1598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980728"/>
            <a:ext cx="7272808" cy="4392488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 </a:t>
            </a:r>
            <a:r>
              <a:rPr lang="ru-RU" dirty="0" err="1" smtClean="0"/>
              <a:t>ш</a:t>
            </a:r>
            <a:r>
              <a:rPr lang="ru-RU" dirty="0" smtClean="0"/>
              <a:t>…</a:t>
            </a:r>
            <a:r>
              <a:rPr lang="ru-RU" dirty="0" err="1" smtClean="0"/>
              <a:t>рох</a:t>
            </a:r>
            <a:r>
              <a:rPr lang="ru-RU" dirty="0" smtClean="0"/>
              <a:t>               </a:t>
            </a:r>
            <a:r>
              <a:rPr lang="ru-RU" dirty="0" err="1" smtClean="0"/>
              <a:t>расч</a:t>
            </a:r>
            <a:r>
              <a:rPr lang="ru-RU" dirty="0" smtClean="0"/>
              <a:t>…</a:t>
            </a:r>
            <a:r>
              <a:rPr lang="ru-RU" dirty="0" err="1" smtClean="0"/>
              <a:t>ска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err="1" smtClean="0"/>
              <a:t>ш</a:t>
            </a:r>
            <a:r>
              <a:rPr lang="ru-RU" dirty="0" smtClean="0"/>
              <a:t>…в                    </a:t>
            </a:r>
            <a:r>
              <a:rPr lang="ru-RU" dirty="0" err="1" smtClean="0"/>
              <a:t>пч</a:t>
            </a:r>
            <a:r>
              <a:rPr lang="ru-RU" dirty="0" smtClean="0"/>
              <a:t>…</a:t>
            </a:r>
            <a:r>
              <a:rPr lang="ru-RU" dirty="0" err="1" smtClean="0"/>
              <a:t>лка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крыж…вник        ж…</a:t>
            </a:r>
            <a:r>
              <a:rPr lang="ru-RU" dirty="0" err="1" smtClean="0"/>
              <a:t>лтый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4162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692696"/>
            <a:ext cx="7488832" cy="4536504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ц</a:t>
            </a:r>
            <a:r>
              <a:rPr lang="ru-RU" dirty="0" smtClean="0"/>
              <a:t>…</a:t>
            </a:r>
            <a:r>
              <a:rPr lang="ru-RU" dirty="0" err="1" smtClean="0"/>
              <a:t>ркач</a:t>
            </a:r>
            <a:r>
              <a:rPr lang="ru-RU" dirty="0" smtClean="0"/>
              <a:t>                      ц…ц</a:t>
            </a:r>
            <a:br>
              <a:rPr lang="ru-RU" dirty="0" smtClean="0"/>
            </a:br>
            <a:r>
              <a:rPr lang="ru-RU" dirty="0" smtClean="0"/>
              <a:t>ц…</a:t>
            </a:r>
            <a:r>
              <a:rPr lang="ru-RU" dirty="0" err="1" smtClean="0"/>
              <a:t>новка</a:t>
            </a:r>
            <a:r>
              <a:rPr lang="ru-RU" dirty="0" smtClean="0"/>
              <a:t>                    куниц…н</a:t>
            </a:r>
            <a:br>
              <a:rPr lang="ru-RU" dirty="0" smtClean="0"/>
            </a:br>
            <a:r>
              <a:rPr lang="ru-RU" dirty="0" smtClean="0"/>
              <a:t>ц…</a:t>
            </a:r>
            <a:r>
              <a:rPr lang="ru-RU" dirty="0" err="1" smtClean="0"/>
              <a:t>нга</a:t>
            </a:r>
            <a:r>
              <a:rPr lang="ru-RU" dirty="0" smtClean="0"/>
              <a:t>                         ц…</a:t>
            </a:r>
            <a:r>
              <a:rPr lang="ru-RU" dirty="0" err="1" smtClean="0"/>
              <a:t>ганенок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ц…</a:t>
            </a:r>
            <a:r>
              <a:rPr lang="ru-RU" dirty="0" err="1" smtClean="0"/>
              <a:t>ркуль</a:t>
            </a:r>
            <a:r>
              <a:rPr lang="ru-RU" dirty="0" smtClean="0"/>
              <a:t>                     </a:t>
            </a:r>
            <a:r>
              <a:rPr lang="ru-RU" dirty="0" err="1" smtClean="0"/>
              <a:t>братц</a:t>
            </a:r>
            <a:r>
              <a:rPr lang="ru-RU" dirty="0" smtClean="0"/>
              <a:t>…   </a:t>
            </a:r>
            <a:r>
              <a:rPr lang="ru-RU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ц…</a:t>
            </a:r>
            <a:r>
              <a:rPr lang="ru-RU" dirty="0" err="1" smtClean="0"/>
              <a:t>корий</a:t>
            </a:r>
            <a:r>
              <a:rPr lang="ru-RU" dirty="0" smtClean="0"/>
              <a:t>                    сестриц…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7450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836712"/>
            <a:ext cx="6624736" cy="286633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/>
              <a:t>Пред…юбилейный, в…юга</a:t>
            </a:r>
            <a:r>
              <a:rPr lang="ru-RU" dirty="0" smtClean="0"/>
              <a:t>, под…</a:t>
            </a:r>
            <a:r>
              <a:rPr lang="ru-RU" dirty="0" err="1" smtClean="0"/>
              <a:t>ём</a:t>
            </a:r>
            <a:r>
              <a:rPr lang="ru-RU" dirty="0" smtClean="0"/>
              <a:t>, сем…я.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0475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60648"/>
            <a:ext cx="6589199" cy="936104"/>
          </a:xfrm>
        </p:spPr>
        <p:txBody>
          <a:bodyPr/>
          <a:lstStyle/>
          <a:p>
            <a:r>
              <a:rPr lang="ru-RU" b="1" dirty="0" smtClean="0"/>
              <a:t>Тест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1720" y="1556792"/>
            <a:ext cx="684076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1</a:t>
            </a:r>
            <a:r>
              <a:rPr lang="ru-RU" sz="2400" b="1" dirty="0" smtClean="0"/>
              <a:t>. </a:t>
            </a:r>
            <a:r>
              <a:rPr lang="ru-RU" sz="2400" b="1" dirty="0"/>
              <a:t>Отметьте слова, в которых пишется буква </a:t>
            </a:r>
            <a:r>
              <a:rPr lang="ru-RU" sz="2400" b="1" dirty="0" smtClean="0"/>
              <a:t>ё.</a:t>
            </a:r>
            <a:endParaRPr lang="ru-RU" sz="2400" b="1" dirty="0"/>
          </a:p>
          <a:p>
            <a:endParaRPr lang="ru-RU" sz="2400" dirty="0"/>
          </a:p>
          <a:p>
            <a:pPr marL="457200" indent="-457200">
              <a:buAutoNum type="arabicParenR"/>
            </a:pPr>
            <a:r>
              <a:rPr lang="ru-RU" sz="2400" dirty="0" err="1" smtClean="0"/>
              <a:t>Ш..пот</a:t>
            </a:r>
            <a:r>
              <a:rPr lang="ru-RU" sz="2400" dirty="0"/>
              <a:t>, 2) </a:t>
            </a:r>
            <a:r>
              <a:rPr lang="ru-RU" sz="2400" dirty="0" smtClean="0"/>
              <a:t>ч..</a:t>
            </a:r>
            <a:r>
              <a:rPr lang="ru-RU" sz="2400" dirty="0" err="1" smtClean="0"/>
              <a:t>рточка</a:t>
            </a:r>
            <a:r>
              <a:rPr lang="ru-RU" sz="2400" dirty="0" smtClean="0"/>
              <a:t>, </a:t>
            </a:r>
            <a:r>
              <a:rPr lang="ru-RU" sz="2400" dirty="0"/>
              <a:t>3) </a:t>
            </a:r>
            <a:r>
              <a:rPr lang="ru-RU" sz="2400" dirty="0" err="1" smtClean="0"/>
              <a:t>ещ</a:t>
            </a:r>
            <a:r>
              <a:rPr lang="ru-RU" sz="2400" dirty="0" smtClean="0"/>
              <a:t>.., </a:t>
            </a:r>
            <a:r>
              <a:rPr lang="ru-RU" sz="2400" dirty="0"/>
              <a:t>4) </a:t>
            </a:r>
            <a:r>
              <a:rPr lang="ru-RU" sz="2400" dirty="0" err="1"/>
              <a:t>ноч</a:t>
            </a:r>
            <a:r>
              <a:rPr lang="ru-RU" sz="2400" dirty="0"/>
              <a:t>..</a:t>
            </a:r>
            <a:r>
              <a:rPr lang="ru-RU" sz="2400" dirty="0" err="1"/>
              <a:t>вка</a:t>
            </a:r>
            <a:r>
              <a:rPr lang="ru-RU" sz="2400" dirty="0"/>
              <a:t>, </a:t>
            </a:r>
            <a:r>
              <a:rPr lang="ru-RU" sz="2400" dirty="0" smtClean="0"/>
              <a:t> 5)</a:t>
            </a:r>
            <a:r>
              <a:rPr lang="ru-RU" sz="2400" dirty="0" err="1" smtClean="0"/>
              <a:t>сгущ</a:t>
            </a:r>
            <a:r>
              <a:rPr lang="ru-RU" sz="2400" dirty="0"/>
              <a:t>..</a:t>
            </a:r>
            <a:r>
              <a:rPr lang="ru-RU" sz="2400" dirty="0" err="1" smtClean="0"/>
              <a:t>нка</a:t>
            </a:r>
            <a:r>
              <a:rPr lang="ru-RU" sz="2400" dirty="0" smtClean="0"/>
              <a:t>, 6) </a:t>
            </a:r>
            <a:r>
              <a:rPr lang="ru-RU" sz="2400" dirty="0" err="1"/>
              <a:t>мальч</a:t>
            </a:r>
            <a:r>
              <a:rPr lang="ru-RU" sz="2400" dirty="0" smtClean="0"/>
              <a:t>..</a:t>
            </a:r>
            <a:r>
              <a:rPr lang="ru-RU" sz="2400" dirty="0" err="1" smtClean="0"/>
              <a:t>нка</a:t>
            </a:r>
            <a:r>
              <a:rPr lang="ru-RU" sz="2400" dirty="0"/>
              <a:t>, </a:t>
            </a:r>
            <a:r>
              <a:rPr lang="ru-RU" sz="2400" dirty="0" smtClean="0"/>
              <a:t>7) </a:t>
            </a:r>
            <a:r>
              <a:rPr lang="ru-RU" sz="2400" dirty="0" err="1"/>
              <a:t>испеч</a:t>
            </a:r>
            <a:r>
              <a:rPr lang="ru-RU" sz="2400" dirty="0"/>
              <a:t>..н,  </a:t>
            </a:r>
            <a:r>
              <a:rPr lang="ru-RU" sz="2400" dirty="0" smtClean="0"/>
              <a:t>8) </a:t>
            </a:r>
            <a:r>
              <a:rPr lang="ru-RU" sz="2400" dirty="0" err="1" smtClean="0"/>
              <a:t>плащ..м</a:t>
            </a:r>
            <a:r>
              <a:rPr lang="ru-RU" sz="2400" dirty="0" smtClean="0"/>
              <a:t>,      9) ш..</a:t>
            </a:r>
            <a:r>
              <a:rPr lang="ru-RU" sz="2400" dirty="0" err="1" smtClean="0"/>
              <a:t>фёр</a:t>
            </a:r>
            <a:r>
              <a:rPr lang="ru-RU" sz="2400" dirty="0" smtClean="0"/>
              <a:t>, 10</a:t>
            </a:r>
            <a:r>
              <a:rPr lang="ru-RU" sz="2400" dirty="0"/>
              <a:t>) </a:t>
            </a:r>
            <a:r>
              <a:rPr lang="ru-RU" sz="2400" dirty="0" smtClean="0"/>
              <a:t>горяч.. 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29770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979712" y="692696"/>
            <a:ext cx="6840760" cy="53619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2. </a:t>
            </a:r>
            <a:r>
              <a:rPr lang="ru-RU" sz="2400" b="1" dirty="0"/>
              <a:t>Отметьте слова, в которых пишется буква е.</a:t>
            </a:r>
          </a:p>
          <a:p>
            <a:endParaRPr lang="ru-RU" sz="2400" dirty="0"/>
          </a:p>
          <a:p>
            <a:pPr marL="0" indent="0">
              <a:buNone/>
            </a:pPr>
            <a:r>
              <a:rPr lang="ru-RU" sz="2400" dirty="0"/>
              <a:t>1) </a:t>
            </a:r>
            <a:r>
              <a:rPr lang="ru-RU" sz="2400" dirty="0" err="1"/>
              <a:t>Пр..добрый</a:t>
            </a:r>
            <a:r>
              <a:rPr lang="ru-RU" sz="2400" dirty="0"/>
              <a:t>, 2) </a:t>
            </a:r>
            <a:r>
              <a:rPr lang="ru-RU" sz="2400" dirty="0" err="1"/>
              <a:t>пр..крыть</a:t>
            </a:r>
            <a:r>
              <a:rPr lang="ru-RU" sz="2400" dirty="0"/>
              <a:t>, 3) </a:t>
            </a:r>
            <a:r>
              <a:rPr lang="ru-RU" sz="2400" dirty="0" err="1"/>
              <a:t>пр..город</a:t>
            </a:r>
            <a:r>
              <a:rPr lang="ru-RU" sz="2400" dirty="0"/>
              <a:t>, </a:t>
            </a:r>
          </a:p>
          <a:p>
            <a:pPr marL="0" indent="0">
              <a:buNone/>
            </a:pPr>
            <a:r>
              <a:rPr lang="ru-RU" sz="2400" dirty="0" smtClean="0"/>
              <a:t>4</a:t>
            </a:r>
            <a:r>
              <a:rPr lang="ru-RU" sz="2400" dirty="0"/>
              <a:t>) </a:t>
            </a:r>
            <a:r>
              <a:rPr lang="ru-RU" sz="2400" dirty="0" err="1"/>
              <a:t>пр</a:t>
            </a:r>
            <a:r>
              <a:rPr lang="ru-RU" sz="2400" dirty="0"/>
              <a:t>..</a:t>
            </a:r>
            <a:r>
              <a:rPr lang="ru-RU" sz="2400" dirty="0" err="1"/>
              <a:t>вилегия</a:t>
            </a:r>
            <a:r>
              <a:rPr lang="ru-RU" sz="2400" dirty="0"/>
              <a:t>, 5</a:t>
            </a:r>
            <a:r>
              <a:rPr lang="ru-RU" sz="2400" dirty="0" smtClean="0"/>
              <a:t>) </a:t>
            </a:r>
            <a:r>
              <a:rPr lang="ru-RU" sz="2400" dirty="0" err="1"/>
              <a:t>пр..ватный</a:t>
            </a:r>
            <a:r>
              <a:rPr lang="ru-RU" sz="2400" dirty="0"/>
              <a:t>, </a:t>
            </a:r>
            <a:r>
              <a:rPr lang="ru-RU" sz="2400" dirty="0" smtClean="0"/>
              <a:t>6) </a:t>
            </a:r>
            <a:r>
              <a:rPr lang="ru-RU" sz="2400" dirty="0" err="1"/>
              <a:t>пр</a:t>
            </a:r>
            <a:r>
              <a:rPr lang="ru-RU" sz="2400" dirty="0"/>
              <a:t>..</a:t>
            </a:r>
            <a:r>
              <a:rPr lang="ru-RU" sz="2400" dirty="0" err="1"/>
              <a:t>оритет</a:t>
            </a:r>
            <a:r>
              <a:rPr lang="ru-RU" sz="2400" dirty="0"/>
              <a:t>, </a:t>
            </a:r>
            <a:r>
              <a:rPr lang="ru-RU" sz="2400" dirty="0" smtClean="0"/>
              <a:t>7)</a:t>
            </a:r>
            <a:r>
              <a:rPr lang="ru-RU" sz="2400" dirty="0" err="1" smtClean="0"/>
              <a:t>пр</a:t>
            </a:r>
            <a:r>
              <a:rPr lang="ru-RU" sz="2400" dirty="0" err="1"/>
              <a:t>..ступить</a:t>
            </a:r>
            <a:r>
              <a:rPr lang="ru-RU" sz="2400" dirty="0"/>
              <a:t> (закон), </a:t>
            </a:r>
            <a:r>
              <a:rPr lang="ru-RU" sz="2400" dirty="0" smtClean="0"/>
              <a:t>8) </a:t>
            </a:r>
            <a:r>
              <a:rPr lang="ru-RU" sz="2400" dirty="0" err="1"/>
              <a:t>пр..творить</a:t>
            </a:r>
            <a:r>
              <a:rPr lang="ru-RU" sz="2400" dirty="0"/>
              <a:t> в </a:t>
            </a:r>
            <a:r>
              <a:rPr lang="ru-RU" sz="2400" dirty="0" smtClean="0"/>
              <a:t>жизнь.</a:t>
            </a:r>
            <a:endParaRPr lang="ru-RU" sz="2400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0057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764704"/>
            <a:ext cx="698477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3. </a:t>
            </a:r>
            <a:r>
              <a:rPr lang="ru-RU" sz="2400" b="1" dirty="0"/>
              <a:t>Отметьте слова, в которых пишется буква ъ.</a:t>
            </a:r>
          </a:p>
          <a:p>
            <a:endParaRPr lang="ru-RU" sz="2400" dirty="0"/>
          </a:p>
          <a:p>
            <a:r>
              <a:rPr lang="ru-RU" sz="2400" dirty="0" smtClean="0"/>
              <a:t>1</a:t>
            </a:r>
            <a:r>
              <a:rPr lang="ru-RU" sz="2400" dirty="0"/>
              <a:t>) </a:t>
            </a:r>
            <a:r>
              <a:rPr lang="ru-RU" sz="2400" dirty="0" err="1"/>
              <a:t>Без..ядерный</a:t>
            </a:r>
            <a:r>
              <a:rPr lang="ru-RU" sz="2400" dirty="0"/>
              <a:t>, 2) вар..</a:t>
            </a:r>
            <a:r>
              <a:rPr lang="ru-RU" sz="2400" dirty="0" err="1"/>
              <a:t>ировать</a:t>
            </a:r>
            <a:r>
              <a:rPr lang="ru-RU" sz="2400" dirty="0" smtClean="0"/>
              <a:t>, 3)ин</a:t>
            </a:r>
            <a:r>
              <a:rPr lang="ru-RU" sz="2400" dirty="0"/>
              <a:t>..</a:t>
            </a:r>
            <a:r>
              <a:rPr lang="ru-RU" sz="2400" dirty="0" err="1" smtClean="0"/>
              <a:t>екция</a:t>
            </a:r>
            <a:r>
              <a:rPr lang="ru-RU" sz="2400" dirty="0" smtClean="0"/>
              <a:t>, 4) </a:t>
            </a:r>
            <a:r>
              <a:rPr lang="ru-RU" sz="2400" dirty="0" err="1"/>
              <a:t>почтал</a:t>
            </a:r>
            <a:r>
              <a:rPr lang="ru-RU" sz="2400" dirty="0"/>
              <a:t>..</a:t>
            </a:r>
            <a:r>
              <a:rPr lang="ru-RU" sz="2400" dirty="0" smtClean="0"/>
              <a:t>он, 5)</a:t>
            </a:r>
            <a:r>
              <a:rPr lang="ru-RU" sz="2400" dirty="0" err="1" smtClean="0"/>
              <a:t>мыш</a:t>
            </a:r>
            <a:r>
              <a:rPr lang="ru-RU" sz="2400" dirty="0"/>
              <a:t>..</a:t>
            </a:r>
            <a:r>
              <a:rPr lang="ru-RU" sz="2400" dirty="0" err="1" smtClean="0"/>
              <a:t>яковый</a:t>
            </a:r>
            <a:r>
              <a:rPr lang="ru-RU" sz="2400" dirty="0" smtClean="0"/>
              <a:t>, 6)</a:t>
            </a:r>
            <a:r>
              <a:rPr lang="ru-RU" sz="2400" dirty="0" err="1" smtClean="0"/>
              <a:t>раз</a:t>
            </a:r>
            <a:r>
              <a:rPr lang="ru-RU" sz="2400" dirty="0" err="1"/>
              <a:t>..единенный</a:t>
            </a:r>
            <a:r>
              <a:rPr lang="ru-RU" sz="2400" dirty="0"/>
              <a:t>, 7</a:t>
            </a:r>
            <a:r>
              <a:rPr lang="ru-RU" sz="2400" dirty="0" smtClean="0"/>
              <a:t>) </a:t>
            </a:r>
            <a:r>
              <a:rPr lang="ru-RU" sz="2400" dirty="0"/>
              <a:t>с..</a:t>
            </a:r>
            <a:r>
              <a:rPr lang="ru-RU" sz="2400" dirty="0" err="1"/>
              <a:t>емочный</a:t>
            </a:r>
            <a:r>
              <a:rPr lang="ru-RU" sz="2400" dirty="0" smtClean="0"/>
              <a:t>, </a:t>
            </a:r>
            <a:r>
              <a:rPr lang="ru-RU" sz="2400" dirty="0"/>
              <a:t>8</a:t>
            </a:r>
            <a:r>
              <a:rPr lang="ru-RU" sz="2400" dirty="0" smtClean="0"/>
              <a:t>)</a:t>
            </a:r>
            <a:r>
              <a:rPr lang="ru-RU" sz="2400" dirty="0" err="1" smtClean="0"/>
              <a:t>четырех</a:t>
            </a:r>
            <a:r>
              <a:rPr lang="ru-RU" sz="2400" dirty="0" err="1"/>
              <a:t>..</a:t>
            </a:r>
            <a:r>
              <a:rPr lang="ru-RU" sz="2400" dirty="0" err="1" smtClean="0"/>
              <a:t>ярусный</a:t>
            </a:r>
            <a:r>
              <a:rPr lang="ru-RU" sz="2400" dirty="0" smtClean="0"/>
              <a:t>.</a:t>
            </a:r>
            <a:endParaRPr lang="ru-RU" sz="2400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0529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764704"/>
            <a:ext cx="67687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400" b="1" dirty="0" smtClean="0"/>
              <a:t>4. </a:t>
            </a:r>
            <a:r>
              <a:rPr lang="ru-RU" sz="2400" b="1" dirty="0"/>
              <a:t>Отметьте слова, в которых пишется буква </a:t>
            </a:r>
            <a:r>
              <a:rPr lang="ru-RU" sz="2400" b="1" dirty="0" smtClean="0"/>
              <a:t>з.</a:t>
            </a:r>
          </a:p>
          <a:p>
            <a:endParaRPr lang="ru-RU" sz="2400" b="1" dirty="0"/>
          </a:p>
          <a:p>
            <a:r>
              <a:rPr lang="ru-RU" sz="2400" dirty="0" smtClean="0"/>
              <a:t>1</a:t>
            </a:r>
            <a:r>
              <a:rPr lang="ru-RU" sz="2400" dirty="0"/>
              <a:t>) </a:t>
            </a:r>
            <a:r>
              <a:rPr lang="ru-RU" sz="2400" dirty="0" err="1"/>
              <a:t>Бе</a:t>
            </a:r>
            <a:r>
              <a:rPr lang="ru-RU" sz="2400" dirty="0"/>
              <a:t>..болезненный, 2) </a:t>
            </a:r>
            <a:r>
              <a:rPr lang="ru-RU" sz="2400" dirty="0" err="1"/>
              <a:t>бе</a:t>
            </a:r>
            <a:r>
              <a:rPr lang="ru-RU" sz="2400" dirty="0"/>
              <a:t>..трепетный, </a:t>
            </a:r>
            <a:r>
              <a:rPr lang="ru-RU" sz="2400" dirty="0" smtClean="0"/>
              <a:t>                             3</a:t>
            </a:r>
            <a:r>
              <a:rPr lang="ru-RU" sz="2400" dirty="0"/>
              <a:t>) </a:t>
            </a:r>
            <a:r>
              <a:rPr lang="ru-RU" sz="2400" dirty="0" err="1"/>
              <a:t>ра</a:t>
            </a:r>
            <a:r>
              <a:rPr lang="ru-RU" sz="2400" dirty="0"/>
              <a:t>.. </a:t>
            </a:r>
            <a:r>
              <a:rPr lang="ru-RU" sz="2400" dirty="0" err="1" smtClean="0"/>
              <a:t>лагать</a:t>
            </a:r>
            <a:r>
              <a:rPr lang="ru-RU" sz="2400" dirty="0" smtClean="0"/>
              <a:t>, 4)</a:t>
            </a:r>
            <a:r>
              <a:rPr lang="ru-RU" sz="2400" dirty="0" err="1" smtClean="0"/>
              <a:t>бе</a:t>
            </a:r>
            <a:r>
              <a:rPr lang="ru-RU" sz="2400" dirty="0"/>
              <a:t>..</a:t>
            </a:r>
            <a:r>
              <a:rPr lang="ru-RU" sz="2400" dirty="0" smtClean="0"/>
              <a:t>граничный, 5)</a:t>
            </a:r>
            <a:r>
              <a:rPr lang="ru-RU" sz="2400" dirty="0" err="1" smtClean="0"/>
              <a:t>бе</a:t>
            </a:r>
            <a:r>
              <a:rPr lang="ru-RU" sz="2400" dirty="0"/>
              <a:t>..цензурный, 6) и..</a:t>
            </a:r>
            <a:r>
              <a:rPr lang="ru-RU" sz="2400" dirty="0" err="1"/>
              <a:t>ключить</a:t>
            </a:r>
            <a:r>
              <a:rPr lang="ru-RU" sz="2400" dirty="0"/>
              <a:t>, </a:t>
            </a:r>
          </a:p>
          <a:p>
            <a:r>
              <a:rPr lang="ru-RU" sz="2400" dirty="0" smtClean="0"/>
              <a:t>7</a:t>
            </a:r>
            <a:r>
              <a:rPr lang="ru-RU" sz="2400" dirty="0"/>
              <a:t>) </a:t>
            </a:r>
            <a:r>
              <a:rPr lang="ru-RU" sz="2400" dirty="0" err="1"/>
              <a:t>ра</a:t>
            </a:r>
            <a:r>
              <a:rPr lang="ru-RU" sz="2400" dirty="0"/>
              <a:t>..</a:t>
            </a:r>
            <a:r>
              <a:rPr lang="ru-RU" sz="2400" dirty="0" err="1"/>
              <a:t>каиваться</a:t>
            </a:r>
            <a:r>
              <a:rPr lang="ru-RU" sz="2400" dirty="0"/>
              <a:t>, 8) </a:t>
            </a:r>
            <a:r>
              <a:rPr lang="ru-RU" sz="2400" dirty="0" err="1"/>
              <a:t>бе</a:t>
            </a:r>
            <a:r>
              <a:rPr lang="ru-RU" sz="2400" dirty="0"/>
              <a:t>..жизненный, </a:t>
            </a:r>
            <a:r>
              <a:rPr lang="ru-RU" sz="2400" dirty="0" smtClean="0"/>
              <a:t>           9</a:t>
            </a:r>
            <a:r>
              <a:rPr lang="ru-RU" sz="2400" dirty="0"/>
              <a:t>) </a:t>
            </a:r>
            <a:r>
              <a:rPr lang="ru-RU" sz="2400" dirty="0" err="1" smtClean="0"/>
              <a:t>ра</a:t>
            </a:r>
            <a:r>
              <a:rPr lang="ru-RU" sz="2400" dirty="0" smtClean="0"/>
              <a:t>..познавать</a:t>
            </a:r>
            <a:r>
              <a:rPr lang="ru-RU" sz="2400" dirty="0"/>
              <a:t>, </a:t>
            </a:r>
            <a:r>
              <a:rPr lang="ru-RU" sz="2400" dirty="0" smtClean="0"/>
              <a:t>10</a:t>
            </a:r>
            <a:r>
              <a:rPr lang="ru-RU" sz="2400" dirty="0"/>
              <a:t>) </a:t>
            </a:r>
            <a:r>
              <a:rPr lang="ru-RU" sz="2400" dirty="0" err="1"/>
              <a:t>бе</a:t>
            </a:r>
            <a:r>
              <a:rPr lang="ru-RU" sz="2400" dirty="0"/>
              <a:t>..</a:t>
            </a:r>
            <a:r>
              <a:rPr lang="ru-RU" sz="2400" dirty="0" err="1"/>
              <a:t>шабашный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85167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764704"/>
            <a:ext cx="6203032" cy="2880320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1. Что знал?</a:t>
            </a:r>
            <a:br>
              <a:rPr lang="ru-RU" dirty="0" smtClean="0"/>
            </a:br>
            <a:r>
              <a:rPr lang="ru-RU" dirty="0" smtClean="0"/>
              <a:t>2. Что забыл?</a:t>
            </a:r>
            <a:br>
              <a:rPr lang="ru-RU" dirty="0" smtClean="0"/>
            </a:br>
            <a:r>
              <a:rPr lang="ru-RU" dirty="0" smtClean="0"/>
              <a:t>3. Что вспомнил?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9964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5201" y="404664"/>
            <a:ext cx="6589199" cy="1080120"/>
          </a:xfrm>
        </p:spPr>
        <p:txBody>
          <a:bodyPr/>
          <a:lstStyle/>
          <a:p>
            <a:r>
              <a:rPr lang="ru-RU" dirty="0" smtClean="0"/>
              <a:t>Критерии оценивания: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45200" y="1484784"/>
            <a:ext cx="6751943" cy="4597971"/>
          </a:xfrm>
        </p:spPr>
        <p:txBody>
          <a:bodyPr/>
          <a:lstStyle/>
          <a:p>
            <a:r>
              <a:rPr lang="ru-RU" sz="2400" dirty="0" smtClean="0"/>
              <a:t>правильность</a:t>
            </a:r>
          </a:p>
          <a:p>
            <a:r>
              <a:rPr lang="ru-RU" sz="2400" dirty="0" smtClean="0"/>
              <a:t>полнота</a:t>
            </a:r>
          </a:p>
          <a:p>
            <a:r>
              <a:rPr lang="ru-RU" sz="2400" dirty="0"/>
              <a:t>н</a:t>
            </a:r>
            <a:r>
              <a:rPr lang="ru-RU" sz="2400" dirty="0" smtClean="0"/>
              <a:t>аличие примеров</a:t>
            </a:r>
          </a:p>
          <a:p>
            <a:r>
              <a:rPr lang="ru-RU" sz="2400" dirty="0"/>
              <a:t>а</a:t>
            </a:r>
            <a:r>
              <a:rPr lang="ru-RU" sz="2400" dirty="0" smtClean="0"/>
              <a:t>ктивность на уроке</a:t>
            </a:r>
          </a:p>
          <a:p>
            <a:endParaRPr lang="ru-RU" sz="2400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6375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404664"/>
            <a:ext cx="6410672" cy="1500336"/>
          </a:xfrm>
        </p:spPr>
        <p:txBody>
          <a:bodyPr/>
          <a:lstStyle/>
          <a:p>
            <a:r>
              <a:rPr lang="ru-RU" dirty="0" smtClean="0"/>
              <a:t>Домашнее </a:t>
            </a:r>
            <a:r>
              <a:rPr lang="ru-RU" dirty="0" smtClean="0"/>
              <a:t>задание (на выбор учащегося)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9752" y="1628800"/>
            <a:ext cx="6480720" cy="352839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Выполнить упр. 120 (</a:t>
            </a:r>
            <a:r>
              <a:rPr lang="en-US" sz="2400" dirty="0" smtClean="0"/>
              <a:t>I</a:t>
            </a:r>
            <a:r>
              <a:rPr lang="ru-RU" sz="2400" dirty="0" smtClean="0"/>
              <a:t>,</a:t>
            </a:r>
            <a:r>
              <a:rPr lang="en-US" sz="2400" dirty="0" smtClean="0"/>
              <a:t> II</a:t>
            </a:r>
            <a:r>
              <a:rPr lang="ru-RU" sz="2400" dirty="0" smtClean="0"/>
              <a:t>).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Составить словарную диктовку (20 слов) с омонимичными корнями. Корни выделить.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Написать миниатюру «Какие выводы я бы сделал(а) по сегодняшнему уроку русского языка».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21955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1694</TotalTime>
  <Words>435</Words>
  <Application>Microsoft Office PowerPoint</Application>
  <PresentationFormat>Экран (4:3)</PresentationFormat>
  <Paragraphs>38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Легкий дым</vt:lpstr>
      <vt:lpstr>     Перед вами громада — русский язык! Наслаждение глубокое зовет вас, наслаждение погрузиться во всю неизмеримость его и изловить чудные законы его...                                       Н.В. Гоголь </vt:lpstr>
      <vt:lpstr>     Повторение по теме “Морфемика и словообразование»</vt:lpstr>
      <vt:lpstr>…, …, …, …, … - это значимые части слова.</vt:lpstr>
      <vt:lpstr>Приставка - значимая часть слова, которая находится перед корнем и обычно служит для образования новых слов.</vt:lpstr>
      <vt:lpstr>Корень — это главная значимая часть слова, в которой заключено общее значение всех однокоренных слов. </vt:lpstr>
      <vt:lpstr>Суффикс – значимая часть слова, которая стоит после корня и обычно служит для образования новых слов.</vt:lpstr>
      <vt:lpstr>Окончание – изменяемая часть слова, которая служит для   образования разных форм одного и того же слова.</vt:lpstr>
      <vt:lpstr>Основа изменяемого слова – это часть слова без окончания.  Основа неизменяемого   слова – всё слово.</vt:lpstr>
      <vt:lpstr> ш…рох               расч…ска    ш…в                    пч…лка   крыж…вник        ж…лтый </vt:lpstr>
      <vt:lpstr>ц…ркач                      ц…ц ц…новка                    куниц…н ц…нга                         ц…ганенок ц…ркуль                     братц…     ц…корий                    сестриц… </vt:lpstr>
      <vt:lpstr>Пред…юбилейный, в…юга, под…ём, сем…я.</vt:lpstr>
      <vt:lpstr>Тест</vt:lpstr>
      <vt:lpstr>Слайд 13</vt:lpstr>
      <vt:lpstr>Слайд 14</vt:lpstr>
      <vt:lpstr>Слайд 15</vt:lpstr>
      <vt:lpstr>1. Что знал? 2. Что забыл? 3. Что вспомнил?</vt:lpstr>
      <vt:lpstr>Критерии оценивания:</vt:lpstr>
      <vt:lpstr>Домашнее задание (на выбор учащегося) 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«Перед вами громада — русский язык! Наслаждение глубокое зовет вас, наслаждение погрузиться во всю неизмеримость его и изловить чудные законы его...» Н.В. Гоголь</dc:title>
  <dc:creator>Admin</dc:creator>
  <cp:lastModifiedBy>Иван</cp:lastModifiedBy>
  <cp:revision>26</cp:revision>
  <dcterms:created xsi:type="dcterms:W3CDTF">2013-12-01T12:44:50Z</dcterms:created>
  <dcterms:modified xsi:type="dcterms:W3CDTF">2016-10-02T12:53:50Z</dcterms:modified>
</cp:coreProperties>
</file>